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ont Bold" charset="1" panose="00000800000000000000"/>
      <p:regular r:id="rId10"/>
    </p:embeddedFont>
    <p:embeddedFont>
      <p:font typeface="Mont Bold Bold" charset="1" panose="00000A00000000000000"/>
      <p:regular r:id="rId11"/>
    </p:embeddedFont>
    <p:embeddedFont>
      <p:font typeface="Mont Bold Italics" charset="1" panose="00000800000000000000"/>
      <p:regular r:id="rId12"/>
    </p:embeddedFont>
    <p:embeddedFont>
      <p:font typeface="Mont Bold Bold Italics" charset="1" panose="00000A00000000000000"/>
      <p:regular r:id="rId13"/>
    </p:embeddedFont>
    <p:embeddedFont>
      <p:font typeface="Garet" charset="1" panose="00000000000000000000"/>
      <p:regular r:id="rId14"/>
    </p:embeddedFont>
    <p:embeddedFont>
      <p:font typeface="Garet Bold" charset="1" panose="00000000000000000000"/>
      <p:regular r:id="rId15"/>
    </p:embeddedFont>
    <p:embeddedFont>
      <p:font typeface="Canva Sans" charset="1" panose="020B0503030501040103"/>
      <p:regular r:id="rId16"/>
    </p:embeddedFont>
    <p:embeddedFont>
      <p:font typeface="Canva Sans Bold" charset="1" panose="020B0803030501040103"/>
      <p:regular r:id="rId17"/>
    </p:embeddedFont>
    <p:embeddedFont>
      <p:font typeface="Canva Sans Italics" charset="1" panose="020B0503030501040103"/>
      <p:regular r:id="rId18"/>
    </p:embeddedFont>
    <p:embeddedFont>
      <p:font typeface="Canva Sans Bold Italics" charset="1" panose="020B0803030501040103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8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3125" r="0" b="312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71877" r="0" b="0"/>
          <a:stretch>
            <a:fillRect/>
          </a:stretch>
        </p:blipFill>
        <p:spPr>
          <a:xfrm flipH="false" flipV="false" rot="0">
            <a:off x="0" y="0"/>
            <a:ext cx="18288000" cy="427301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9182100"/>
            <a:ext cx="467822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Garet"/>
              </a:rPr>
              <a:t>TUNE TITANS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3811045" y="9391459"/>
            <a:ext cx="883742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2075736" y="6465619"/>
            <a:ext cx="13086828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1152">
                <a:solidFill>
                  <a:srgbClr val="FFBD59"/>
                </a:solidFill>
                <a:latin typeface="Garet"/>
              </a:rPr>
              <a:t>....EXPLORE MUSIC DISCOVER YOU!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82767" y="2328943"/>
            <a:ext cx="13267596" cy="2276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FFFFFF"/>
                </a:solidFill>
                <a:latin typeface="Mont Bold Bold"/>
              </a:rPr>
              <a:t>RiffRealm!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366056"/>
            <a:ext cx="726047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CCE90"/>
                </a:solidFill>
                <a:latin typeface="Canva Sans Bold"/>
              </a:rPr>
              <a:t>CAPSTONE PROJECT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5555" t="0" r="5555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065934" y="4971086"/>
            <a:ext cx="8678682" cy="5988371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028700" y="800376"/>
            <a:ext cx="8305860" cy="2578002"/>
            <a:chOff x="0" y="0"/>
            <a:chExt cx="2127691" cy="66040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2127691" cy="660400"/>
            </a:xfrm>
            <a:custGeom>
              <a:avLst/>
              <a:gdLst/>
              <a:ahLst/>
              <a:cxnLst/>
              <a:rect r="r" b="b" t="t" l="l"/>
              <a:pathLst>
                <a:path h="660400" w="2127691">
                  <a:moveTo>
                    <a:pt x="200323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03231" y="0"/>
                  </a:lnTo>
                  <a:cubicBezTo>
                    <a:pt x="2071811" y="0"/>
                    <a:pt x="2127691" y="55880"/>
                    <a:pt x="2127691" y="124460"/>
                  </a:cubicBezTo>
                  <a:lnTo>
                    <a:pt x="2127691" y="535940"/>
                  </a:lnTo>
                  <a:cubicBezTo>
                    <a:pt x="2127691" y="604520"/>
                    <a:pt x="2071811" y="660400"/>
                    <a:pt x="2003231" y="660400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6565" t="16462" r="15863" b="16076"/>
          <a:stretch>
            <a:fillRect/>
          </a:stretch>
        </p:blipFill>
        <p:spPr>
          <a:xfrm flipH="false" flipV="false" rot="0">
            <a:off x="1601875" y="1401950"/>
            <a:ext cx="1377121" cy="1374853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2034209" y="3855180"/>
            <a:ext cx="8305860" cy="2578002"/>
            <a:chOff x="0" y="0"/>
            <a:chExt cx="2127691" cy="660400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0" y="0"/>
              <a:ext cx="2127691" cy="660400"/>
            </a:xfrm>
            <a:custGeom>
              <a:avLst/>
              <a:gdLst/>
              <a:ahLst/>
              <a:cxnLst/>
              <a:rect r="r" b="b" t="t" l="l"/>
              <a:pathLst>
                <a:path h="660400" w="2127691">
                  <a:moveTo>
                    <a:pt x="200323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03231" y="0"/>
                  </a:lnTo>
                  <a:cubicBezTo>
                    <a:pt x="2071811" y="0"/>
                    <a:pt x="2127691" y="55880"/>
                    <a:pt x="2127691" y="124460"/>
                  </a:cubicBezTo>
                  <a:lnTo>
                    <a:pt x="2127691" y="535940"/>
                  </a:lnTo>
                  <a:cubicBezTo>
                    <a:pt x="2127691" y="604520"/>
                    <a:pt x="2071811" y="660400"/>
                    <a:pt x="2003231" y="660400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6565" t="16462" r="15863" b="16076"/>
          <a:stretch>
            <a:fillRect/>
          </a:stretch>
        </p:blipFill>
        <p:spPr>
          <a:xfrm flipH="false" flipV="false" rot="0">
            <a:off x="2607384" y="4456754"/>
            <a:ext cx="1377121" cy="1374853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1028700" y="6908622"/>
            <a:ext cx="8305860" cy="2578002"/>
            <a:chOff x="0" y="0"/>
            <a:chExt cx="2127691" cy="660400"/>
          </a:xfrm>
        </p:grpSpPr>
        <p:sp>
          <p:nvSpPr>
            <p:cNvPr name="Freeform 11" id="11"/>
            <p:cNvSpPr/>
            <p:nvPr/>
          </p:nvSpPr>
          <p:spPr>
            <a:xfrm flipH="false" flipV="false">
              <a:off x="0" y="0"/>
              <a:ext cx="2127691" cy="660400"/>
            </a:xfrm>
            <a:custGeom>
              <a:avLst/>
              <a:gdLst/>
              <a:ahLst/>
              <a:cxnLst/>
              <a:rect r="r" b="b" t="t" l="l"/>
              <a:pathLst>
                <a:path h="660400" w="2127691">
                  <a:moveTo>
                    <a:pt x="200323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03231" y="0"/>
                  </a:lnTo>
                  <a:cubicBezTo>
                    <a:pt x="2071811" y="0"/>
                    <a:pt x="2127691" y="55880"/>
                    <a:pt x="2127691" y="124460"/>
                  </a:cubicBezTo>
                  <a:lnTo>
                    <a:pt x="2127691" y="535940"/>
                  </a:lnTo>
                  <a:cubicBezTo>
                    <a:pt x="2127691" y="604520"/>
                    <a:pt x="2071811" y="660400"/>
                    <a:pt x="2003231" y="660400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6565" t="16462" r="15863" b="16076"/>
          <a:stretch>
            <a:fillRect/>
          </a:stretch>
        </p:blipFill>
        <p:spPr>
          <a:xfrm flipH="false" flipV="false" rot="0">
            <a:off x="1601875" y="7510197"/>
            <a:ext cx="1377121" cy="1374853"/>
          </a:xfrm>
          <a:prstGeom prst="rect">
            <a:avLst/>
          </a:prstGeom>
        </p:spPr>
      </p:pic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2010821" y="1157287"/>
            <a:ext cx="4029180" cy="7972425"/>
            <a:chOff x="0" y="0"/>
            <a:chExt cx="2620010" cy="5184140"/>
          </a:xfrm>
        </p:grpSpPr>
        <p:sp>
          <p:nvSpPr>
            <p:cNvPr name="Freeform 14" id="14"/>
            <p:cNvSpPr/>
            <p:nvPr/>
          </p:nvSpPr>
          <p:spPr>
            <a:xfrm flipH="false" flipV="false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112628" r="-112628" t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3306478" y="1181888"/>
            <a:ext cx="4456560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040"/>
              </a:lnSpc>
            </a:pPr>
            <a:r>
              <a:rPr lang="en-US" sz="4200">
                <a:solidFill>
                  <a:srgbClr val="FFBD59"/>
                </a:solidFill>
                <a:latin typeface="Mont Bold Bold"/>
              </a:rPr>
              <a:t>Objectives: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306478" y="2112565"/>
            <a:ext cx="5761322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Garet"/>
              </a:rPr>
              <a:t> "To deliver a personalized music experience to every user."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18911" y="1491524"/>
            <a:ext cx="154305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Mont Bold Bold"/>
              </a:rPr>
              <a:t>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067470" y="4127489"/>
            <a:ext cx="6360424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804"/>
              </a:lnSpc>
            </a:pPr>
            <a:r>
              <a:rPr lang="en-US" sz="4003">
                <a:solidFill>
                  <a:srgbClr val="FFBD59"/>
                </a:solidFill>
                <a:latin typeface="Mont Bold Bold"/>
              </a:rPr>
              <a:t> Scope (Software):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311987" y="5186419"/>
            <a:ext cx="5761322" cy="980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Garet"/>
              </a:rPr>
              <a:t>"RiffRealm! will use AI-based algorithms to understand user preferences and suggest music accordingly.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524420" y="4546328"/>
            <a:ext cx="154305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Mont Bold Bold"/>
              </a:rPr>
              <a:t>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184013" y="7018746"/>
            <a:ext cx="4456560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040"/>
              </a:lnSpc>
            </a:pPr>
            <a:r>
              <a:rPr lang="en-US" sz="4200">
                <a:solidFill>
                  <a:srgbClr val="FFBD59"/>
                </a:solidFill>
                <a:latin typeface="Mont Bold Bold"/>
              </a:rPr>
              <a:t>A.I Agent: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184013" y="7778115"/>
            <a:ext cx="5761322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Garet"/>
              </a:rPr>
              <a:t> Our AI agent will leverage user's listening history, searches, playlists, liked songs, and more to curate a bespoke music recommendation list."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18911" y="7599771"/>
            <a:ext cx="154305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Mont Bold Bold"/>
              </a:rPr>
              <a:t>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723909" y="3569659"/>
            <a:ext cx="130150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Riff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374660" y="4083991"/>
            <a:ext cx="202212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Realm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466955" y="5205469"/>
            <a:ext cx="5116911" cy="16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1000" spc="320">
                <a:solidFill>
                  <a:srgbClr val="000000"/>
                </a:solidFill>
                <a:latin typeface="Garet"/>
              </a:rPr>
              <a:t>....EXPLORE MUSIC DISCOVER YOU!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5555" t="0" r="5555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true" flipV="false" rot="-10800000">
            <a:off x="12111940" y="0"/>
            <a:ext cx="6176060" cy="4114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734500" y="3457381"/>
            <a:ext cx="6553500" cy="3333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26"/>
              </a:lnSpc>
            </a:pPr>
            <a:r>
              <a:rPr lang="en-US" sz="2251">
                <a:solidFill>
                  <a:srgbClr val="FFFFFF"/>
                </a:solidFill>
                <a:latin typeface="Garet Bold"/>
              </a:rPr>
              <a:t>BACKEND TECH:</a:t>
            </a:r>
            <a:r>
              <a:rPr lang="en-US" sz="2251">
                <a:solidFill>
                  <a:srgbClr val="FFFFFF"/>
                </a:solidFill>
                <a:latin typeface="Garet"/>
              </a:rPr>
              <a:t> </a:t>
            </a:r>
            <a:r>
              <a:rPr lang="en-US" sz="2251">
                <a:solidFill>
                  <a:srgbClr val="FF3131"/>
                </a:solidFill>
                <a:latin typeface="Garet"/>
              </a:rPr>
              <a:t>Node Js</a:t>
            </a:r>
            <a:r>
              <a:rPr lang="en-US" sz="2251">
                <a:solidFill>
                  <a:srgbClr val="FFFFFF"/>
                </a:solidFill>
                <a:latin typeface="Garet"/>
              </a:rPr>
              <a:t> // </a:t>
            </a:r>
            <a:r>
              <a:rPr lang="en-US" sz="2251">
                <a:solidFill>
                  <a:srgbClr val="84D4D8"/>
                </a:solidFill>
                <a:latin typeface="Garet"/>
              </a:rPr>
              <a:t>Django</a:t>
            </a:r>
          </a:p>
          <a:p>
            <a:pPr>
              <a:lnSpc>
                <a:spcPts val="2926"/>
              </a:lnSpc>
            </a:pPr>
          </a:p>
          <a:p>
            <a:pPr>
              <a:lnSpc>
                <a:spcPts val="2926"/>
              </a:lnSpc>
            </a:pPr>
            <a:r>
              <a:rPr lang="en-US" sz="2251">
                <a:solidFill>
                  <a:srgbClr val="5CE1E6"/>
                </a:solidFill>
                <a:latin typeface="Garet Bold"/>
              </a:rPr>
              <a:t>A.I TECH:</a:t>
            </a:r>
            <a:r>
              <a:rPr lang="en-US" sz="2251">
                <a:solidFill>
                  <a:srgbClr val="5CE1E6"/>
                </a:solidFill>
                <a:latin typeface="Garet"/>
              </a:rPr>
              <a:t> </a:t>
            </a:r>
            <a:r>
              <a:rPr lang="en-US" sz="2251">
                <a:solidFill>
                  <a:srgbClr val="FFFFFF"/>
                </a:solidFill>
                <a:latin typeface="Garet"/>
              </a:rPr>
              <a:t>Deeplearning // </a:t>
            </a:r>
            <a:r>
              <a:rPr lang="en-US" sz="2251">
                <a:solidFill>
                  <a:srgbClr val="FF99FF"/>
                </a:solidFill>
                <a:latin typeface="Garet"/>
              </a:rPr>
              <a:t>Machine Learning</a:t>
            </a:r>
          </a:p>
          <a:p>
            <a:pPr>
              <a:lnSpc>
                <a:spcPts val="2926"/>
              </a:lnSpc>
            </a:pPr>
          </a:p>
          <a:p>
            <a:pPr>
              <a:lnSpc>
                <a:spcPts val="2926"/>
              </a:lnSpc>
            </a:pPr>
            <a:r>
              <a:rPr lang="en-US" sz="2251">
                <a:solidFill>
                  <a:srgbClr val="FFFFFF"/>
                </a:solidFill>
                <a:latin typeface="Garet Bold"/>
              </a:rPr>
              <a:t>Frontend Tech:</a:t>
            </a:r>
            <a:r>
              <a:rPr lang="en-US" sz="2251">
                <a:solidFill>
                  <a:srgbClr val="FFFFFF"/>
                </a:solidFill>
                <a:latin typeface="Garet"/>
              </a:rPr>
              <a:t> </a:t>
            </a:r>
            <a:r>
              <a:rPr lang="en-US" sz="2251">
                <a:solidFill>
                  <a:srgbClr val="A43BCB"/>
                </a:solidFill>
                <a:latin typeface="Garet"/>
              </a:rPr>
              <a:t>REACT Native</a:t>
            </a:r>
            <a:r>
              <a:rPr lang="en-US" sz="2251">
                <a:solidFill>
                  <a:srgbClr val="FFFFFF"/>
                </a:solidFill>
                <a:latin typeface="Garet"/>
              </a:rPr>
              <a:t> for </a:t>
            </a:r>
            <a:r>
              <a:rPr lang="en-US" sz="2251">
                <a:solidFill>
                  <a:srgbClr val="FCCE90"/>
                </a:solidFill>
                <a:latin typeface="Garet"/>
              </a:rPr>
              <a:t>UI/UX</a:t>
            </a:r>
          </a:p>
          <a:p>
            <a:pPr>
              <a:lnSpc>
                <a:spcPts val="2926"/>
              </a:lnSpc>
            </a:pPr>
          </a:p>
          <a:p>
            <a:pPr>
              <a:lnSpc>
                <a:spcPts val="2926"/>
              </a:lnSpc>
            </a:pPr>
          </a:p>
          <a:p>
            <a:pPr>
              <a:lnSpc>
                <a:spcPts val="2926"/>
              </a:lnSpc>
            </a:pPr>
          </a:p>
          <a:p>
            <a:pPr>
              <a:lnSpc>
                <a:spcPts val="2926"/>
              </a:lnSpc>
            </a:pP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-480314" y="2286256"/>
            <a:ext cx="9942869" cy="571448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830" t="2347" r="1586" b="0"/>
          <a:stretch>
            <a:fillRect/>
          </a:stretch>
        </p:blipFill>
        <p:spPr>
          <a:xfrm flipH="false" flipV="false" rot="0">
            <a:off x="1051930" y="2648306"/>
            <a:ext cx="6875825" cy="4587149"/>
          </a:xfrm>
          <a:prstGeom prst="rect">
            <a:avLst/>
          </a:prstGeom>
        </p:spPr>
      </p:pic>
      <p:sp>
        <p:nvSpPr>
          <p:cNvPr name="AutoShape 7" id="7"/>
          <p:cNvSpPr/>
          <p:nvPr/>
        </p:nvSpPr>
        <p:spPr>
          <a:xfrm>
            <a:off x="8233830" y="3650448"/>
            <a:ext cx="3195532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8233830" y="4355298"/>
            <a:ext cx="3195532" cy="18423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8233830" y="5064200"/>
            <a:ext cx="3195587" cy="42484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2012299" y="186185"/>
            <a:ext cx="14263403" cy="132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80"/>
              </a:lnSpc>
            </a:pPr>
            <a:r>
              <a:rPr lang="en-US" sz="3900">
                <a:solidFill>
                  <a:srgbClr val="FFBD59"/>
                </a:solidFill>
                <a:latin typeface="Mont Bold Bold"/>
              </a:rPr>
              <a:t> "Harnessing Technology for Unmatched Musical Experience"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95230" y="3882548"/>
            <a:ext cx="114567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Riff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668070" y="4287995"/>
            <a:ext cx="202212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Realm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93575" y="5328857"/>
            <a:ext cx="5995091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40"/>
              </a:lnSpc>
            </a:pPr>
            <a:r>
              <a:rPr lang="en-US" sz="1700" spc="544">
                <a:solidFill>
                  <a:srgbClr val="000000"/>
                </a:solidFill>
                <a:latin typeface="Garet"/>
              </a:rPr>
              <a:t>....EXPLORE MUSIC DISCOVER YOU!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5555" t="0" r="5555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80000"/>
          </a:blip>
          <a:srcRect l="0" t="0" r="0" b="0"/>
          <a:stretch>
            <a:fillRect/>
          </a:stretch>
        </p:blipFill>
        <p:spPr>
          <a:xfrm flipH="false" flipV="false" rot="0">
            <a:off x="-10009802" y="507239"/>
            <a:ext cx="18220935" cy="1822093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17485" y="3182353"/>
            <a:ext cx="5874857" cy="3827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99"/>
              </a:lnSpc>
            </a:pPr>
            <a:r>
              <a:rPr lang="en-US" sz="5699">
                <a:solidFill>
                  <a:srgbClr val="FFBD59"/>
                </a:solidFill>
                <a:latin typeface="Mont Bold Bold"/>
              </a:rPr>
              <a:t>Exploring User </a:t>
            </a:r>
          </a:p>
          <a:p>
            <a:pPr algn="ctr">
              <a:lnSpc>
                <a:spcPts val="5699"/>
              </a:lnSpc>
            </a:pPr>
            <a:r>
              <a:rPr lang="en-US" sz="5699">
                <a:solidFill>
                  <a:srgbClr val="FFBD59"/>
                </a:solidFill>
                <a:latin typeface="Mont Bold Bold"/>
              </a:rPr>
              <a:t>Scenarios </a:t>
            </a:r>
          </a:p>
          <a:p>
            <a:pPr algn="ctr">
              <a:lnSpc>
                <a:spcPts val="5699"/>
              </a:lnSpc>
            </a:pPr>
            <a:r>
              <a:rPr lang="en-US" sz="5699">
                <a:solidFill>
                  <a:srgbClr val="FFBD59"/>
                </a:solidFill>
                <a:latin typeface="Mont Bold Bold"/>
              </a:rPr>
              <a:t>with</a:t>
            </a:r>
          </a:p>
          <a:p>
            <a:pPr algn="ctr">
              <a:lnSpc>
                <a:spcPts val="5699"/>
              </a:lnSpc>
            </a:pPr>
          </a:p>
          <a:p>
            <a:pPr algn="ctr" marL="0" indent="0" lvl="0">
              <a:lnSpc>
                <a:spcPts val="5699"/>
              </a:lnSpc>
            </a:pPr>
            <a:r>
              <a:rPr lang="en-US" sz="5699">
                <a:solidFill>
                  <a:srgbClr val="FFBD59"/>
                </a:solidFill>
                <a:latin typeface="Mont Bold Bold"/>
              </a:rPr>
              <a:t>RiffRealm!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6603167" y="833811"/>
            <a:ext cx="5219121" cy="4069379"/>
            <a:chOff x="0" y="0"/>
            <a:chExt cx="1745271" cy="1360798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1745271" cy="1360798"/>
            </a:xfrm>
            <a:custGeom>
              <a:avLst/>
              <a:gdLst/>
              <a:ahLst/>
              <a:cxnLst/>
              <a:rect r="r" b="b" t="t" l="l"/>
              <a:pathLst>
                <a:path h="1360798" w="1745271">
                  <a:moveTo>
                    <a:pt x="1620811" y="1360798"/>
                  </a:moveTo>
                  <a:lnTo>
                    <a:pt x="124460" y="1360798"/>
                  </a:lnTo>
                  <a:cubicBezTo>
                    <a:pt x="55880" y="1360798"/>
                    <a:pt x="0" y="1304918"/>
                    <a:pt x="0" y="123633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20811" y="0"/>
                  </a:lnTo>
                  <a:cubicBezTo>
                    <a:pt x="1689391" y="0"/>
                    <a:pt x="1745271" y="55880"/>
                    <a:pt x="1745271" y="124460"/>
                  </a:cubicBezTo>
                  <a:lnTo>
                    <a:pt x="1745271" y="1236338"/>
                  </a:lnTo>
                  <a:cubicBezTo>
                    <a:pt x="1745271" y="1304918"/>
                    <a:pt x="1689391" y="1360798"/>
                    <a:pt x="1620811" y="1360798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6732023" y="876300"/>
            <a:ext cx="4823953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</a:pPr>
            <a:r>
              <a:rPr lang="en-US" sz="4200">
                <a:solidFill>
                  <a:srgbClr val="FFBD59"/>
                </a:solidFill>
                <a:latin typeface="Mont Bold Bold"/>
              </a:rPr>
              <a:t>New User Onboarding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13834" y="2565171"/>
            <a:ext cx="3597786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Garet"/>
              </a:rPr>
              <a:t> Our AI agent curates an initial list of songs based on a short questionnaire on the user's music tastes.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603167" y="5383810"/>
            <a:ext cx="5219121" cy="4069379"/>
            <a:chOff x="0" y="0"/>
            <a:chExt cx="1745271" cy="1360798"/>
          </a:xfrm>
        </p:grpSpPr>
        <p:sp>
          <p:nvSpPr>
            <p:cNvPr name="Freeform 10" id="10"/>
            <p:cNvSpPr/>
            <p:nvPr/>
          </p:nvSpPr>
          <p:spPr>
            <a:xfrm flipH="false" flipV="false">
              <a:off x="0" y="0"/>
              <a:ext cx="1745271" cy="1360798"/>
            </a:xfrm>
            <a:custGeom>
              <a:avLst/>
              <a:gdLst/>
              <a:ahLst/>
              <a:cxnLst/>
              <a:rect r="r" b="b" t="t" l="l"/>
              <a:pathLst>
                <a:path h="1360798" w="1745271">
                  <a:moveTo>
                    <a:pt x="1620811" y="1360798"/>
                  </a:moveTo>
                  <a:lnTo>
                    <a:pt x="124460" y="1360798"/>
                  </a:lnTo>
                  <a:cubicBezTo>
                    <a:pt x="55880" y="1360798"/>
                    <a:pt x="0" y="1304918"/>
                    <a:pt x="0" y="123633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20811" y="0"/>
                  </a:lnTo>
                  <a:cubicBezTo>
                    <a:pt x="1689391" y="0"/>
                    <a:pt x="1745271" y="55880"/>
                    <a:pt x="1745271" y="124460"/>
                  </a:cubicBezTo>
                  <a:lnTo>
                    <a:pt x="1745271" y="1236338"/>
                  </a:lnTo>
                  <a:cubicBezTo>
                    <a:pt x="1745271" y="1304918"/>
                    <a:pt x="1689391" y="1360798"/>
                    <a:pt x="1620811" y="1360798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6732023" y="5242418"/>
            <a:ext cx="4823953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</a:pPr>
            <a:r>
              <a:rPr lang="en-US" sz="4200">
                <a:solidFill>
                  <a:srgbClr val="FFBD59"/>
                </a:solidFill>
                <a:latin typeface="Mont Bold Bold"/>
              </a:rPr>
              <a:t>Mood-based Playlists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13834" y="7115171"/>
            <a:ext cx="3597786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Garet"/>
              </a:rPr>
              <a:t>Our AI agent can curate playlists based on the user's mood, detected through interaction patterns within the app.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2309600" y="833811"/>
            <a:ext cx="5219121" cy="4069379"/>
            <a:chOff x="0" y="0"/>
            <a:chExt cx="1745271" cy="1360798"/>
          </a:xfrm>
        </p:grpSpPr>
        <p:sp>
          <p:nvSpPr>
            <p:cNvPr name="Freeform 14" id="14"/>
            <p:cNvSpPr/>
            <p:nvPr/>
          </p:nvSpPr>
          <p:spPr>
            <a:xfrm flipH="false" flipV="false">
              <a:off x="0" y="0"/>
              <a:ext cx="1745271" cy="1360798"/>
            </a:xfrm>
            <a:custGeom>
              <a:avLst/>
              <a:gdLst/>
              <a:ahLst/>
              <a:cxnLst/>
              <a:rect r="r" b="b" t="t" l="l"/>
              <a:pathLst>
                <a:path h="1360798" w="1745271">
                  <a:moveTo>
                    <a:pt x="1620811" y="1360798"/>
                  </a:moveTo>
                  <a:lnTo>
                    <a:pt x="124460" y="1360798"/>
                  </a:lnTo>
                  <a:cubicBezTo>
                    <a:pt x="55880" y="1360798"/>
                    <a:pt x="0" y="1304918"/>
                    <a:pt x="0" y="123633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20811" y="0"/>
                  </a:lnTo>
                  <a:cubicBezTo>
                    <a:pt x="1689391" y="0"/>
                    <a:pt x="1745271" y="55880"/>
                    <a:pt x="1745271" y="124460"/>
                  </a:cubicBezTo>
                  <a:lnTo>
                    <a:pt x="1745271" y="1236338"/>
                  </a:lnTo>
                  <a:cubicBezTo>
                    <a:pt x="1745271" y="1304918"/>
                    <a:pt x="1689391" y="1360798"/>
                    <a:pt x="1620811" y="1360798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2408392" y="681411"/>
            <a:ext cx="5021537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</a:pPr>
            <a:r>
              <a:rPr lang="en-US" sz="4200">
                <a:solidFill>
                  <a:srgbClr val="FFBD59"/>
                </a:solidFill>
                <a:latin typeface="Mont Bold Bold"/>
              </a:rPr>
              <a:t>Real-time Recommendation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20268" y="2379434"/>
            <a:ext cx="3597786" cy="222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Garet"/>
              </a:rPr>
              <a:t>As users listen to and rate songs, the AI agent adapts to their preferences and modifies the song suggestions in real-time."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2309600" y="5383810"/>
            <a:ext cx="5219121" cy="4069379"/>
            <a:chOff x="0" y="0"/>
            <a:chExt cx="1745271" cy="1360798"/>
          </a:xfrm>
        </p:grpSpPr>
        <p:sp>
          <p:nvSpPr>
            <p:cNvPr name="Freeform 18" id="18"/>
            <p:cNvSpPr/>
            <p:nvPr/>
          </p:nvSpPr>
          <p:spPr>
            <a:xfrm flipH="false" flipV="false">
              <a:off x="0" y="0"/>
              <a:ext cx="1745271" cy="1360798"/>
            </a:xfrm>
            <a:custGeom>
              <a:avLst/>
              <a:gdLst/>
              <a:ahLst/>
              <a:cxnLst/>
              <a:rect r="r" b="b" t="t" l="l"/>
              <a:pathLst>
                <a:path h="1360798" w="1745271">
                  <a:moveTo>
                    <a:pt x="1620811" y="1360798"/>
                  </a:moveTo>
                  <a:lnTo>
                    <a:pt x="124460" y="1360798"/>
                  </a:lnTo>
                  <a:cubicBezTo>
                    <a:pt x="55880" y="1360798"/>
                    <a:pt x="0" y="1304918"/>
                    <a:pt x="0" y="123633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20811" y="0"/>
                  </a:lnTo>
                  <a:cubicBezTo>
                    <a:pt x="1689391" y="0"/>
                    <a:pt x="1745271" y="55880"/>
                    <a:pt x="1745271" y="124460"/>
                  </a:cubicBezTo>
                  <a:lnTo>
                    <a:pt x="1745271" y="1236338"/>
                  </a:lnTo>
                  <a:cubicBezTo>
                    <a:pt x="1745271" y="1304918"/>
                    <a:pt x="1689391" y="1360798"/>
                    <a:pt x="1620811" y="1360798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2507184" y="5380150"/>
            <a:ext cx="4823953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60"/>
              </a:lnSpc>
            </a:pPr>
            <a:r>
              <a:rPr lang="en-US" sz="3300">
                <a:solidFill>
                  <a:srgbClr val="FFBD59"/>
                </a:solidFill>
                <a:latin typeface="Mont Bold Bold"/>
              </a:rPr>
              <a:t>Personalized Music Events Alert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295218" y="6487105"/>
            <a:ext cx="3597786" cy="296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Garet"/>
              </a:rPr>
              <a:t>Our AI agent sends notifications to users about upcoming concerts, album releases, and music events based on their music preferences and favorite artists.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DAFjxl-YVaw</dc:identifier>
  <dcterms:modified xsi:type="dcterms:W3CDTF">2011-08-01T06:04:30Z</dcterms:modified>
  <cp:revision>1</cp:revision>
  <dc:title>Brown minimal Music is important presentation</dc:title>
</cp:coreProperties>
</file>